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9DDD-CC30-4FFE-8925-B2F76CD49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34787-83CA-4D8D-AF5A-9AE45884E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40A92-3D3F-49DE-AF44-8DD3EA6E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C699C-B610-4154-BA09-28079254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1057-4C00-4744-8E7D-FADC478B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7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0569-D873-4B32-A670-496E3361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3D7D1-4975-4215-86C9-8E1A0E0A3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F4FC-7E7F-407A-B30A-408589AA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22FE-AA37-4319-9CE3-6A0032F2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CCA99-2177-400F-AF28-22554C07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1DBF9-2082-430D-8B85-9D0B4CC9E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A8C2E-04D3-454A-8C20-F72A9BF93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99D2-6412-4964-8E3A-6F9DFBEF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86935-DE99-49AB-98A3-B0F6C2F9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A349-FBCD-4A45-A567-A4D3A8F2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2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60554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2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9618-68EA-4063-AC94-0F0335B9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79EB-4976-4A7A-BF6D-A1C8659D4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4C835-3916-4F80-823F-60CB3C52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AB021-6E1C-4356-8FBA-EAABA4B2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963D-B16D-43CA-ACA8-8B6F7334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3914-EA11-4CCF-B548-61A3C6EA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F500C-3328-4D90-9CE0-D91FDA09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F662B-6723-4D4D-A71F-581A5B52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CCE56-C0E7-459E-B64E-3EE3DCDB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6B277-2F59-41BF-8319-6EB1C0F5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1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3183-10CB-43B4-B016-A542FCC4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4E6E-165A-44F6-9CEB-F6FE8E78A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266C0-23EA-493D-82AA-1ABC0C298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3A3FE-E54C-47F6-82C6-6CFE69DC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E0321-7A64-41A8-935A-ACACF707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452C0-09FB-47C2-A19D-19A32850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5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8CFA-91D3-4188-8471-062B15BD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E1D02-7C2D-4EA4-88BF-340E2D24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B4D4-9D32-4720-82ED-1E855BDF1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58D4-1D98-49AB-9E38-DD5C0E7B5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DAB78-44EF-43FC-8180-AA8ADFF65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FA8C5-7DB7-4EEA-A076-3972136D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3BEC0-3F9E-4CD3-A31D-178B7718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943C5-1D0F-47CA-8F19-39E6C386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5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8306-C9A5-4A20-AEBF-1F8A7A50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496C3-6BCB-4405-AFDD-27B227A9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E81D2-0F8C-4C97-90FA-5A3A4067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EBF7C-A921-4E36-B751-9C1B0574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6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81551-791A-4E53-A5E9-4B9FA837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9F13C-B9A0-4FA0-8C5C-FC10151E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CAFC1-13C7-42ED-889F-75794495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C60E-025B-40D8-AB5E-4FB73843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98B4-9BFA-4113-8D16-47BD3B83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AC4F8-3029-4F84-82A9-6176D46B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B7670-1D36-4F43-86B6-66A23743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D6F9F-78E9-4EF4-930D-2A3D8220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252F-FB05-46B5-A3C8-E5CC1A85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6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9655-906C-4E37-B0AB-8C83FE7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E1C30-E161-4C5F-B52C-71D1E7F86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37C01-D486-400E-B55C-6219F7ED9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2BACC-E0F6-4E3E-A25F-DD0417A3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F35A7-62A8-49E9-90AA-05B5599D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22C98-1EDE-46E0-B063-6BB01FA8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1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7093E-FA31-463D-9C7D-CFEBB29B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63BDC-5FF2-45B5-AA75-D2D6382E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69811-EA25-46FF-912F-9CF2A89FC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0FEC-DBEA-463A-A392-34E23AEF7A1C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3DF40-18A4-40CD-957D-C104A3FC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9C81C-A8A4-4649-B67A-F5BA66762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FF91A-380A-43CD-8D87-D82C073B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iihs.org/iihs/ratings/technical-information/technical-protocol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2531604" y="224145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</p:txBody>
      </p:sp>
    </p:spTree>
    <p:extLst>
      <p:ext uri="{BB962C8B-B14F-4D97-AF65-F5344CB8AC3E}">
        <p14:creationId xmlns:p14="http://schemas.microsoft.com/office/powerpoint/2010/main" val="139670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803412" y="1484785"/>
            <a:ext cx="10585176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  <a:p>
            <a:pPr algn="ctr"/>
            <a:endParaRPr lang="en-GB" sz="1050" b="1" dirty="0">
              <a:solidFill>
                <a:srgbClr val="74007E"/>
              </a:solidFill>
              <a:latin typeface="PF BeauSans Pro Black" panose="02000503040000020004" pitchFamily="50" charset="0"/>
            </a:endParaRPr>
          </a:p>
          <a:p>
            <a:pPr algn="ctr"/>
            <a:r>
              <a:rPr lang="en-GB" sz="20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Document reference: Headlight Test and Rating Protocol (Version II) – November 2016</a:t>
            </a:r>
          </a:p>
          <a:p>
            <a:pPr algn="ctr"/>
            <a:r>
              <a:rPr lang="en-GB" sz="1600" b="1" dirty="0">
                <a:solidFill>
                  <a:srgbClr val="74007E"/>
                </a:solidFill>
                <a:latin typeface="PF BeauSans Pro Black" panose="02000503040000020004" pitchFamily="50" charset="0"/>
                <a:hlinkClick r:id="rId2"/>
              </a:rPr>
              <a:t>http://www.iihs.org/iihs/ratings/technical-information/technical-protocols</a:t>
            </a:r>
            <a:r>
              <a:rPr lang="en-GB" sz="16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F9B19-AB48-456A-9D22-82DFEA6DC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146777"/>
            <a:ext cx="11593288" cy="27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1991544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28CF4-6DE2-4946-835E-72815469E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060849"/>
            <a:ext cx="6660740" cy="37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1991544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4251C-009F-44C8-9ECB-BDE256E71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83653"/>
            <a:ext cx="6408712" cy="36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80597-B28D-4957-9038-C71BEE724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708920"/>
            <a:ext cx="5663158" cy="31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1991544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4251C-009F-44C8-9ECB-BDE256E71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83653"/>
            <a:ext cx="6408712" cy="36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80597-B28D-4957-9038-C71BEE724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708920"/>
            <a:ext cx="5663158" cy="31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1991544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7B424-4B47-45F5-9C55-3040C6436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060848"/>
            <a:ext cx="5760640" cy="324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DC8A5-004D-4AF8-955F-B794EB3DE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023008"/>
            <a:ext cx="5827912" cy="32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1991544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IIHS Headlight test - NEST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828EB-B6A8-4AC0-8E3E-A53CCFAD1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6" y="-510631"/>
            <a:ext cx="12215886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9F846-453C-4798-A743-BA68EC9B81C8}"/>
              </a:ext>
            </a:extLst>
          </p:cNvPr>
          <p:cNvSpPr/>
          <p:nvPr/>
        </p:nvSpPr>
        <p:spPr>
          <a:xfrm>
            <a:off x="3215680" y="2996952"/>
            <a:ext cx="5616624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B4E08-1A5A-499F-B8D5-0024867ED5E8}"/>
              </a:ext>
            </a:extLst>
          </p:cNvPr>
          <p:cNvSpPr/>
          <p:nvPr/>
        </p:nvSpPr>
        <p:spPr>
          <a:xfrm>
            <a:off x="263352" y="4210708"/>
            <a:ext cx="2952328" cy="944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652F5-D3F5-4B3C-AC07-0887BEAAAB81}"/>
              </a:ext>
            </a:extLst>
          </p:cNvPr>
          <p:cNvSpPr/>
          <p:nvPr/>
        </p:nvSpPr>
        <p:spPr>
          <a:xfrm>
            <a:off x="8848968" y="4210708"/>
            <a:ext cx="2952328" cy="944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EECFD-D1C9-48E5-BDB1-00ADB7D940E6}"/>
              </a:ext>
            </a:extLst>
          </p:cNvPr>
          <p:cNvSpPr/>
          <p:nvPr/>
        </p:nvSpPr>
        <p:spPr>
          <a:xfrm>
            <a:off x="119336" y="3789041"/>
            <a:ext cx="11593288" cy="939371"/>
          </a:xfrm>
          <a:custGeom>
            <a:avLst/>
            <a:gdLst>
              <a:gd name="connsiteX0" fmla="*/ 0 w 10695399"/>
              <a:gd name="connsiteY0" fmla="*/ 1277659 h 1301723"/>
              <a:gd name="connsiteX1" fmla="*/ 2562726 w 10695399"/>
              <a:gd name="connsiteY1" fmla="*/ 1109217 h 1301723"/>
              <a:gd name="connsiteX2" fmla="*/ 3886200 w 10695399"/>
              <a:gd name="connsiteY2" fmla="*/ 339196 h 1301723"/>
              <a:gd name="connsiteX3" fmla="*/ 5618747 w 10695399"/>
              <a:gd name="connsiteY3" fmla="*/ 14344 h 1301723"/>
              <a:gd name="connsiteX4" fmla="*/ 7820526 w 10695399"/>
              <a:gd name="connsiteY4" fmla="*/ 772333 h 1301723"/>
              <a:gd name="connsiteX5" fmla="*/ 8783052 w 10695399"/>
              <a:gd name="connsiteY5" fmla="*/ 1145312 h 1301723"/>
              <a:gd name="connsiteX6" fmla="*/ 10479505 w 10695399"/>
              <a:gd name="connsiteY6" fmla="*/ 1277659 h 1301723"/>
              <a:gd name="connsiteX7" fmla="*/ 10672010 w 10695399"/>
              <a:gd name="connsiteY7" fmla="*/ 1253596 h 1301723"/>
              <a:gd name="connsiteX8" fmla="*/ 10587789 w 10695399"/>
              <a:gd name="connsiteY8" fmla="*/ 1277659 h 1301723"/>
              <a:gd name="connsiteX9" fmla="*/ 10647947 w 10695399"/>
              <a:gd name="connsiteY9" fmla="*/ 1301723 h 130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5399" h="1301723">
                <a:moveTo>
                  <a:pt x="0" y="1277659"/>
                </a:moveTo>
                <a:cubicBezTo>
                  <a:pt x="957513" y="1271643"/>
                  <a:pt x="1915026" y="1265627"/>
                  <a:pt x="2562726" y="1109217"/>
                </a:cubicBezTo>
                <a:cubicBezTo>
                  <a:pt x="3210426" y="952807"/>
                  <a:pt x="3376863" y="521675"/>
                  <a:pt x="3886200" y="339196"/>
                </a:cubicBezTo>
                <a:cubicBezTo>
                  <a:pt x="4395537" y="156717"/>
                  <a:pt x="4963026" y="-57846"/>
                  <a:pt x="5618747" y="14344"/>
                </a:cubicBezTo>
                <a:cubicBezTo>
                  <a:pt x="6274468" y="86534"/>
                  <a:pt x="7293142" y="583838"/>
                  <a:pt x="7820526" y="772333"/>
                </a:cubicBezTo>
                <a:cubicBezTo>
                  <a:pt x="8347910" y="960828"/>
                  <a:pt x="8339889" y="1061091"/>
                  <a:pt x="8783052" y="1145312"/>
                </a:cubicBezTo>
                <a:cubicBezTo>
                  <a:pt x="9226215" y="1229533"/>
                  <a:pt x="10164679" y="1259612"/>
                  <a:pt x="10479505" y="1277659"/>
                </a:cubicBezTo>
                <a:cubicBezTo>
                  <a:pt x="10794331" y="1295706"/>
                  <a:pt x="10672010" y="1253596"/>
                  <a:pt x="10672010" y="1253596"/>
                </a:cubicBezTo>
                <a:cubicBezTo>
                  <a:pt x="10690057" y="1253596"/>
                  <a:pt x="10591799" y="1269638"/>
                  <a:pt x="10587789" y="1277659"/>
                </a:cubicBezTo>
                <a:cubicBezTo>
                  <a:pt x="10583779" y="1285680"/>
                  <a:pt x="10615863" y="1293701"/>
                  <a:pt x="10647947" y="1301723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F912A-A0F5-4931-A24E-8B88435B017A}"/>
              </a:ext>
            </a:extLst>
          </p:cNvPr>
          <p:cNvSpPr txBox="1"/>
          <p:nvPr/>
        </p:nvSpPr>
        <p:spPr>
          <a:xfrm>
            <a:off x="15611" y="1783230"/>
            <a:ext cx="11800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u="sng" dirty="0">
              <a:solidFill>
                <a:srgbClr val="74007E"/>
              </a:solidFill>
              <a:latin typeface="PF BeauSans Pro Black" panose="02000503040000020004" pitchFamily="50" charset="0"/>
            </a:endParaRPr>
          </a:p>
          <a:p>
            <a:pPr algn="ctr"/>
            <a:r>
              <a:rPr lang="en-GB" sz="3200" b="1" u="sng" dirty="0">
                <a:solidFill>
                  <a:srgbClr val="74007E"/>
                </a:solidFill>
                <a:latin typeface="PF BeauSans Pro Black" panose="02000503040000020004" pitchFamily="50" charset="0"/>
              </a:rPr>
              <a:t>Aerial view</a:t>
            </a:r>
          </a:p>
          <a:p>
            <a:pPr algn="ctr"/>
            <a:endParaRPr lang="en-GB" sz="3200" b="1" u="sng" dirty="0">
              <a:solidFill>
                <a:srgbClr val="74007E"/>
              </a:solidFill>
              <a:latin typeface="PF BeauSans Pro Black" panose="02000503040000020004" pitchFamily="50" charset="0"/>
            </a:endParaRPr>
          </a:p>
          <a:p>
            <a:pPr algn="ctr"/>
            <a:r>
              <a:rPr lang="en-GB" sz="24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15 x 10 m sections                    Large central area 140 m x 25 m                15 x 10 m sections</a:t>
            </a:r>
            <a:endParaRPr lang="en-GB" sz="3200" b="1" dirty="0">
              <a:solidFill>
                <a:srgbClr val="74007E"/>
              </a:solidFill>
              <a:latin typeface="PF BeauSans Pro Black" panose="02000503040000020004" pitchFamily="50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872E80-7D0C-48F6-B47F-62FF5C33F570}"/>
              </a:ext>
            </a:extLst>
          </p:cNvPr>
          <p:cNvCxnSpPr>
            <a:cxnSpLocks/>
          </p:cNvCxnSpPr>
          <p:nvPr/>
        </p:nvCxnSpPr>
        <p:spPr>
          <a:xfrm>
            <a:off x="1343472" y="3578206"/>
            <a:ext cx="20676" cy="4988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7061AF-FFC5-4FFA-AE48-BDC7590F65EB}"/>
              </a:ext>
            </a:extLst>
          </p:cNvPr>
          <p:cNvSpPr txBox="1"/>
          <p:nvPr/>
        </p:nvSpPr>
        <p:spPr>
          <a:xfrm>
            <a:off x="-2370699" y="5365310"/>
            <a:ext cx="55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Drive through…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C2F7A0-F2C5-4EF0-8105-17609C10E030}"/>
              </a:ext>
            </a:extLst>
          </p:cNvPr>
          <p:cNvCxnSpPr>
            <a:cxnSpLocks/>
          </p:cNvCxnSpPr>
          <p:nvPr/>
        </p:nvCxnSpPr>
        <p:spPr>
          <a:xfrm>
            <a:off x="137531" y="5346031"/>
            <a:ext cx="15841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B2B0CD-6CEA-4FDA-A590-58A3F5F38F32}"/>
              </a:ext>
            </a:extLst>
          </p:cNvPr>
          <p:cNvCxnSpPr>
            <a:cxnSpLocks/>
          </p:cNvCxnSpPr>
          <p:nvPr/>
        </p:nvCxnSpPr>
        <p:spPr>
          <a:xfrm>
            <a:off x="10263425" y="3501008"/>
            <a:ext cx="20676" cy="4988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6B6D1B-0F0A-41AA-A0C5-FD5E1F20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2" y="-379551"/>
            <a:ext cx="8867515" cy="43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DA475-D11B-4419-9737-65FA5CA22274}"/>
              </a:ext>
            </a:extLst>
          </p:cNvPr>
          <p:cNvSpPr txBox="1"/>
          <p:nvPr/>
        </p:nvSpPr>
        <p:spPr>
          <a:xfrm>
            <a:off x="2363019" y="303202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4007E"/>
                </a:solidFill>
                <a:latin typeface="PF BeauSans Pro Black" panose="02000503040000020004" pitchFamily="50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7613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PF BeauSans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Boyle</dc:creator>
  <cp:lastModifiedBy>Paul Brett</cp:lastModifiedBy>
  <cp:revision>3</cp:revision>
  <dcterms:created xsi:type="dcterms:W3CDTF">2018-02-27T12:12:44Z</dcterms:created>
  <dcterms:modified xsi:type="dcterms:W3CDTF">2018-04-03T07:47:49Z</dcterms:modified>
</cp:coreProperties>
</file>